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34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3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963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73152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1600" b="1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 реализации: </a:t>
            </a:r>
            <a:r>
              <a:rPr lang="en-US" sz="1600" b="1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2027–2029 гг.</a:t>
            </a:r>
            <a:endParaRPr lang="en-US" sz="16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067851F-0C39-8393-3920-A9C341993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  <p:sp>
        <p:nvSpPr>
          <p:cNvPr id="5" name="Text 3"/>
          <p:cNvSpPr txBox="1"/>
          <p:nvPr/>
        </p:nvSpPr>
        <p:spPr>
          <a:xfrm>
            <a:off x="731520" y="822960"/>
            <a:ext cx="93268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Фиджитал-ориентирование как инновационный компонент физкультурно-образовательного </a:t>
            </a:r>
            <a:r>
              <a:rPr lang="en-US" sz="3400" b="1" dirty="0" err="1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пространства</a:t>
            </a:r>
            <a:r>
              <a:rPr lang="en-US" sz="34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lang="ru-RU" sz="3400" b="1" dirty="0">
              <a:solidFill>
                <a:srgbClr val="002060"/>
              </a:solidFill>
              <a:latin typeface="Cambria" pitchFamily="34" charset="0"/>
              <a:ea typeface="Cambria" pitchFamily="34" charset="-122"/>
              <a:cs typeface="Cambria" pitchFamily="34" charset="-120"/>
            </a:endParaRPr>
          </a:p>
          <a:p>
            <a:pPr marL="0" indent="0">
              <a:buNone/>
            </a:pPr>
            <a:r>
              <a:rPr lang="en-US" sz="3400" b="1" dirty="0" err="1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Санкт-Петербурга</a:t>
            </a:r>
            <a:r>
              <a:rPr lang="en-US" sz="34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: от пилотных проектов к системному внедрению</a:t>
            </a:r>
            <a:endParaRPr lang="en-US" sz="3400" dirty="0">
              <a:solidFill>
                <a:srgbClr val="002060"/>
              </a:solidFill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731520" y="4480560"/>
            <a:ext cx="8778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002060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Организация-соискатель: </a:t>
            </a:r>
            <a:r>
              <a:rPr lang="en-US" sz="1700" dirty="0">
                <a:solidFill>
                  <a:srgbClr val="002060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ГБНОУ «Балтийский берег»</a:t>
            </a:r>
            <a:endParaRPr lang="en-US" sz="17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>
              <a:spcAft>
                <a:spcPts val="800"/>
              </a:spcAft>
            </a:pPr>
            <a:r>
              <a:rPr lang="en-US" sz="1700" b="1" dirty="0">
                <a:solidFill>
                  <a:srgbClr val="002060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Руководитель проекта: </a:t>
            </a:r>
            <a:r>
              <a:rPr lang="en-US" sz="1700" dirty="0">
                <a:solidFill>
                  <a:srgbClr val="002060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Клементьева Наталия Владимировна, заместитель генерального директора по </a:t>
            </a:r>
            <a:r>
              <a:rPr lang="en-US" sz="1700" dirty="0" err="1">
                <a:solidFill>
                  <a:srgbClr val="002060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учебно-методической</a:t>
            </a:r>
            <a:r>
              <a:rPr lang="en-US" sz="1700" dirty="0">
                <a:solidFill>
                  <a:srgbClr val="002060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700" dirty="0" err="1">
                <a:solidFill>
                  <a:srgbClr val="002060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работе</a:t>
            </a:r>
            <a:r>
              <a:rPr lang="ru-RU" sz="1700" dirty="0">
                <a:solidFill>
                  <a:srgbClr val="002060"/>
                </a:solidFill>
                <a:latin typeface="Cambria" panose="02040503050406030204" pitchFamily="18" charset="0"/>
                <a:ea typeface="Calibri" pitchFamily="34" charset="-122"/>
                <a:cs typeface="Calibri" pitchFamily="34" charset="-120"/>
              </a:rPr>
              <a:t> ГБНОУ «Балтийский берег»</a:t>
            </a:r>
          </a:p>
          <a:p>
            <a:pPr>
              <a:spcAft>
                <a:spcPts val="800"/>
              </a:spcAft>
            </a:pPr>
            <a:endParaRPr lang="en-US" sz="17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7580714-B606-0E04-B580-E6DA170CBC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0" y="5601314"/>
            <a:ext cx="1461141" cy="10953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A7686D7-7280-0C96-957A-AC097386B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Что такое фиджитал-ориентирование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11064240" cy="1280160"/>
          </a:xfrm>
          <a:prstGeom prst="roundRect">
            <a:avLst>
              <a:gd name="adj" fmla="val 8571"/>
            </a:avLst>
          </a:prstGeom>
          <a:solidFill>
            <a:srgbClr val="002060"/>
          </a:solidFill>
          <a:ln w="12700">
            <a:solidFill>
              <a:srgbClr val="0F3D33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Симбиоз классического спортивного ориентирования и виртуального прохождения маршрута в компьютерной игре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2926080"/>
            <a:ext cx="5394960" cy="338328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6" name="Text 4"/>
          <p:cNvSpPr txBox="1"/>
          <p:nvPr/>
        </p:nvSpPr>
        <p:spPr>
          <a:xfrm>
            <a:off x="822960" y="310896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Физическое + цифровое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822960" y="3566160"/>
            <a:ext cx="484632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Физическая активность: бег по пересечённой местности, чтение карты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Цифровые технологии: симулятор, приложение, онлайн-рейтинги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Цифровая среда — мотивационный инструмент вовлечения детей в спорт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217920" y="2926080"/>
            <a:ext cx="5394960" cy="338328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9" name="Text 7"/>
          <p:cNvSpPr txBox="1"/>
          <p:nvPr/>
        </p:nvSpPr>
        <p:spPr>
          <a:xfrm>
            <a:off x="6492240" y="310896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Что развивает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6492240" y="3566160"/>
            <a:ext cx="484632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Пространственное мышление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Стратегическое планирование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Командную работу и саморегуляцию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Инклюзивный формат: вариативные задания и дифференцированная нагрузка для детей с ОВЗ</a:t>
            </a:r>
            <a:endParaRPr lang="en-US" sz="18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0A01065-E254-0818-6A13-F366A9C882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0380" y="91440"/>
            <a:ext cx="1461141" cy="10953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6270E3-91AC-BE1B-40CB-BD00C51E4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Актуальность проекта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39496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4" name="Text 2"/>
          <p:cNvSpPr txBox="1"/>
          <p:nvPr/>
        </p:nvSpPr>
        <p:spPr>
          <a:xfrm>
            <a:off x="822960" y="15544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Официальный статус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822960" y="2011680"/>
            <a:ext cx="4846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Фиджитал-спорт признан видом </a:t>
            </a:r>
            <a:r>
              <a:rPr lang="en-US" sz="1800" dirty="0" err="1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спорта</a:t>
            </a: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ru-RU" sz="1800" dirty="0">
              <a:solidFill>
                <a:srgbClr val="16241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(приказ Минспорта России от 20.06.2023 № 437)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217920" y="1371600"/>
            <a:ext cx="539496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7" name="Text 5"/>
          <p:cNvSpPr txBox="1"/>
          <p:nvPr/>
        </p:nvSpPr>
        <p:spPr>
          <a:xfrm>
            <a:off x="6492240" y="15544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Государственная политика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6492240" y="2011680"/>
            <a:ext cx="4846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Концепция развития фиджитал-движения в РФ до 2030 года (распоряжение Правительства РФ от 22.11.2024 № 3387-р)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48640" y="3931920"/>
            <a:ext cx="539496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10" name="Text 8"/>
          <p:cNvSpPr txBox="1"/>
          <p:nvPr/>
        </p:nvSpPr>
        <p:spPr>
          <a:xfrm>
            <a:off x="822960" y="4114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Пробел в практике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822960" y="4572000"/>
            <a:ext cx="4846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Существующий опыт Пермского края и Красноярска ограничен работой со студентами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217920" y="3931920"/>
            <a:ext cx="539496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13" name="Text 11"/>
          <p:cNvSpPr txBox="1"/>
          <p:nvPr/>
        </p:nvSpPr>
        <p:spPr>
          <a:xfrm>
            <a:off x="6492240" y="4114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Пилот в Санкт-Петербурге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6492240" y="4572000"/>
            <a:ext cx="4846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2025 года реализуется проект «Фиджитал-ориентирование: шаг в будущее» (АНО ОПОРА СО «Импульс» при поддержке Росмолодёжи)</a:t>
            </a:r>
            <a:endParaRPr lang="en-US" sz="18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F2577AB-41B8-8F66-338E-C64E4364D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0380" y="91440"/>
            <a:ext cx="1461141" cy="109532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86F006-F73B-3A34-DD5C-45435D31C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731520" y="8229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Новизна проекта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731520" y="1680882"/>
            <a:ext cx="106070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Системное внедрение фиджитал-ориентирования в массовую образовательную практику для всех возрастных категорий обучающихся</a:t>
            </a:r>
            <a:endParaRPr lang="en-US" sz="3600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1D1B1A-ADC4-98F7-1E64-B6D1F16A64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7989" y="5558283"/>
            <a:ext cx="1461141" cy="10953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F84E68-FCF9-73D0-AFD3-E207B1CF8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8487" cy="6858000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804134" y="49485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Миссия проекта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804133" y="906332"/>
            <a:ext cx="11064239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Разработка, научное обоснование и внедрение организационно-методической модели интеграции фиджитал-ориентирования в систему образования Санкт-Петербурга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F7B3EC-880A-6C92-BA36-FBB4E0F72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7989" y="5558283"/>
            <a:ext cx="1461141" cy="109532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D04BC09-5C5B-2C80-92B6-D117915A3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Цели проекта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640080" cy="640080"/>
          </a:xfrm>
          <a:prstGeom prst="ellipse">
            <a:avLst/>
          </a:prstGeom>
          <a:solidFill>
            <a:srgbClr val="1F7A5C"/>
          </a:solidFill>
          <a:ln w="12700">
            <a:solidFill>
              <a:srgbClr val="1F7A5C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4" name="Text 2"/>
          <p:cNvSpPr txBox="1"/>
          <p:nvPr/>
        </p:nvSpPr>
        <p:spPr>
          <a:xfrm>
            <a:off x="548640" y="1463040"/>
            <a:ext cx="640080" cy="6400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1463040" y="1371600"/>
            <a:ext cx="10149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Разработка и апробация организационно-методической модели интеграции (содержательный, технологический, организационный, оценочный компоненты)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2432304"/>
            <a:ext cx="640080" cy="640080"/>
          </a:xfrm>
          <a:prstGeom prst="ellipse">
            <a:avLst/>
          </a:prstGeom>
          <a:solidFill>
            <a:srgbClr val="1F7A5C"/>
          </a:solidFill>
          <a:ln w="12700">
            <a:solidFill>
              <a:srgbClr val="1F7A5C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7" name="Text 5"/>
          <p:cNvSpPr txBox="1"/>
          <p:nvPr/>
        </p:nvSpPr>
        <p:spPr>
          <a:xfrm>
            <a:off x="548640" y="2432304"/>
            <a:ext cx="640080" cy="6400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1463040" y="2340864"/>
            <a:ext cx="10149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Разработка комплекса учебно-методических материалов: программы, рекомендации, цифровые приложения, оценочные инструменты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48640" y="3401568"/>
            <a:ext cx="640080" cy="640080"/>
          </a:xfrm>
          <a:prstGeom prst="ellipse">
            <a:avLst/>
          </a:prstGeom>
          <a:solidFill>
            <a:srgbClr val="1F7A5C"/>
          </a:solidFill>
          <a:ln w="12700">
            <a:solidFill>
              <a:srgbClr val="1F7A5C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10" name="Text 8"/>
          <p:cNvSpPr txBox="1"/>
          <p:nvPr/>
        </p:nvSpPr>
        <p:spPr>
          <a:xfrm>
            <a:off x="548640" y="3401568"/>
            <a:ext cx="640080" cy="6400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1463040" y="3310128"/>
            <a:ext cx="10149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Формирование системы подготовки педагогических кадров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370832"/>
            <a:ext cx="640080" cy="640080"/>
          </a:xfrm>
          <a:prstGeom prst="ellipse">
            <a:avLst/>
          </a:prstGeom>
          <a:solidFill>
            <a:srgbClr val="1F7A5C"/>
          </a:solidFill>
          <a:ln w="12700">
            <a:solidFill>
              <a:srgbClr val="1F7A5C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13" name="Text 11"/>
          <p:cNvSpPr txBox="1"/>
          <p:nvPr/>
        </p:nvSpPr>
        <p:spPr>
          <a:xfrm>
            <a:off x="548640" y="4370832"/>
            <a:ext cx="640080" cy="6400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1463040" y="4279392"/>
            <a:ext cx="10149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Создание постоянно действующей системы соревнований: школьный — районный — городской уровни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548640" y="5340096"/>
            <a:ext cx="640080" cy="640080"/>
          </a:xfrm>
          <a:prstGeom prst="ellipse">
            <a:avLst/>
          </a:prstGeom>
          <a:solidFill>
            <a:srgbClr val="1F7A5C"/>
          </a:solidFill>
          <a:ln w="12700">
            <a:solidFill>
              <a:srgbClr val="1F7A5C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16" name="Text 14"/>
          <p:cNvSpPr txBox="1"/>
          <p:nvPr/>
        </p:nvSpPr>
        <p:spPr>
          <a:xfrm>
            <a:off x="548640" y="5340096"/>
            <a:ext cx="640080" cy="64008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200" dirty="0">
              <a:solidFill>
                <a:srgbClr val="002060"/>
              </a:solidFill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1463040" y="5248656"/>
            <a:ext cx="10149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Обеспечение масштабирования модели на региональном и всероссийском уровнях</a:t>
            </a:r>
            <a:endParaRPr lang="en-US" sz="180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88D58A7-F7C9-6CB4-CA5B-142A8570F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7989" y="5558283"/>
            <a:ext cx="1461141" cy="109532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9938AE9-063F-29AA-AEA2-3C4DA3C18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F3D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Инновационная значимость проекта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B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Будет разработано и внедрено: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6616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5" name="Text 3"/>
          <p:cNvSpPr txBox="1"/>
          <p:nvPr/>
        </p:nvSpPr>
        <p:spPr>
          <a:xfrm>
            <a:off x="822960" y="18745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Модель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822960" y="233172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Организационно-методическая модель интеграции в образовательное пространство Санкт-Петербурга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297680" y="1691640"/>
            <a:ext cx="356616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8" name="Text 6"/>
          <p:cNvSpPr txBox="1"/>
          <p:nvPr/>
        </p:nvSpPr>
        <p:spPr>
          <a:xfrm>
            <a:off x="4572000" y="18745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Материалы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4572000" y="233172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Дополнительные общеобразовательные программы, методические рекомендации, цифровые ресурсы, оценочные инструменты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046720" y="1691640"/>
            <a:ext cx="356616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11" name="Text 9"/>
          <p:cNvSpPr txBox="1"/>
          <p:nvPr/>
        </p:nvSpPr>
        <p:spPr>
          <a:xfrm>
            <a:off x="8321040" y="18745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Кадры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8321040" y="233172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 подготовки педагогов: повышение квалификации, методическое сопровождение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069080"/>
            <a:ext cx="356616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14" name="Text 12"/>
          <p:cNvSpPr txBox="1"/>
          <p:nvPr/>
        </p:nvSpPr>
        <p:spPr>
          <a:xfrm>
            <a:off x="822960" y="4251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Соревнования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822960" y="470916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Постоянная система: школьный — районный — городской уровни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297680" y="4069080"/>
            <a:ext cx="356616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17" name="Text 15"/>
          <p:cNvSpPr txBox="1"/>
          <p:nvPr/>
        </p:nvSpPr>
        <p:spPr>
          <a:xfrm>
            <a:off x="4572000" y="4251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Инклюзия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4572000" y="470916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Условия для участия обучающихся с ОВЗ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8046720" y="4069080"/>
            <a:ext cx="356616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20" name="Text 18"/>
          <p:cNvSpPr txBox="1"/>
          <p:nvPr/>
        </p:nvSpPr>
        <p:spPr>
          <a:xfrm>
            <a:off x="8321040" y="4251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Мониторинг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21" name="Text 19"/>
          <p:cNvSpPr txBox="1"/>
          <p:nvPr/>
        </p:nvSpPr>
        <p:spPr>
          <a:xfrm>
            <a:off x="8321040" y="470916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 мониторинга реализации модели</a:t>
            </a:r>
            <a:endParaRPr lang="en-US" sz="15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D523C3CE-3126-D479-4FC1-F4D49C521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0380" y="91440"/>
            <a:ext cx="1461141" cy="109532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D3ECFF8-8C8C-E651-C530-06EB7A08E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Теоретические основания разработки проекта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394960" cy="43891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4" name="Text 2"/>
          <p:cNvSpPr txBox="1"/>
          <p:nvPr/>
        </p:nvSpPr>
        <p:spPr>
          <a:xfrm>
            <a:off x="822960" y="164592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Концептуальная база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696286" y="2103120"/>
            <a:ext cx="4972994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Концепция фиджитал-спорта (phygital sport) — гибридная модель физической активности и цифровых технологий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Деятельностный подход (Л. С. Выготский, А. Н. Леонтьев)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Концепция развития </a:t>
            </a:r>
            <a:r>
              <a:rPr lang="en-US" sz="2000" dirty="0" err="1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функциональной</a:t>
            </a:r>
            <a:r>
              <a:rPr lang="en-US" sz="20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000" dirty="0" err="1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грамотности</a:t>
            </a:r>
            <a:endParaRPr lang="ru-RU" sz="2000" dirty="0">
              <a:solidFill>
                <a:srgbClr val="16241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buSzPct val="100000"/>
              <a:buChar char="•"/>
            </a:pPr>
            <a:r>
              <a:rPr lang="ru-RU" sz="2000" dirty="0">
                <a:solidFill>
                  <a:srgbClr val="16241F"/>
                </a:solidFill>
                <a:latin typeface="Calibri" pitchFamily="34" charset="0"/>
                <a:cs typeface="Calibri" pitchFamily="34" charset="-120"/>
              </a:rPr>
              <a:t>Научные работы в области </a:t>
            </a:r>
            <a:r>
              <a:rPr lang="ru-RU" sz="2000" dirty="0" err="1">
                <a:solidFill>
                  <a:srgbClr val="16241F"/>
                </a:solidFill>
                <a:latin typeface="Calibri" pitchFamily="34" charset="0"/>
                <a:cs typeface="Calibri" pitchFamily="34" charset="-120"/>
              </a:rPr>
              <a:t>фиджитал</a:t>
            </a:r>
            <a:r>
              <a:rPr lang="ru-RU" sz="2000" dirty="0">
                <a:solidFill>
                  <a:srgbClr val="16241F"/>
                </a:solidFill>
                <a:latin typeface="Calibri" pitchFamily="34" charset="0"/>
                <a:cs typeface="Calibri" pitchFamily="34" charset="-120"/>
              </a:rPr>
              <a:t>-спорта (Л. И. </a:t>
            </a:r>
            <a:r>
              <a:rPr lang="ru-RU" sz="2000" dirty="0" err="1">
                <a:solidFill>
                  <a:srgbClr val="16241F"/>
                </a:solidFill>
                <a:latin typeface="Calibri" pitchFamily="34" charset="0"/>
                <a:cs typeface="Calibri" pitchFamily="34" charset="-120"/>
              </a:rPr>
              <a:t>Лубышева</a:t>
            </a:r>
            <a:r>
              <a:rPr lang="ru-RU" sz="2000" dirty="0">
                <a:solidFill>
                  <a:srgbClr val="16241F"/>
                </a:solidFill>
                <a:latin typeface="Calibri" pitchFamily="34" charset="0"/>
                <a:cs typeface="Calibri" pitchFamily="34" charset="-120"/>
              </a:rPr>
              <a:t>, В. А. </a:t>
            </a:r>
            <a:r>
              <a:rPr lang="ru-RU" sz="2000" dirty="0" err="1">
                <a:solidFill>
                  <a:srgbClr val="16241F"/>
                </a:solidFill>
                <a:latin typeface="Calibri" pitchFamily="34" charset="0"/>
                <a:cs typeface="Calibri" pitchFamily="34" charset="-120"/>
              </a:rPr>
              <a:t>Береснева</a:t>
            </a:r>
            <a:r>
              <a:rPr lang="ru-RU" sz="2000" dirty="0">
                <a:solidFill>
                  <a:srgbClr val="16241F"/>
                </a:solidFill>
                <a:latin typeface="Calibri" pitchFamily="34" charset="0"/>
                <a:cs typeface="Calibri" pitchFamily="34" charset="-120"/>
              </a:rPr>
              <a:t>, К. И. Братков, Н. Н. </a:t>
            </a:r>
            <a:r>
              <a:rPr lang="ru-RU" sz="2000" dirty="0" err="1">
                <a:solidFill>
                  <a:srgbClr val="16241F"/>
                </a:solidFill>
                <a:latin typeface="Calibri" pitchFamily="34" charset="0"/>
                <a:cs typeface="Calibri" pitchFamily="34" charset="-120"/>
              </a:rPr>
              <a:t>Сетяева</a:t>
            </a:r>
            <a:r>
              <a:rPr lang="ru-RU" sz="2000" dirty="0">
                <a:solidFill>
                  <a:srgbClr val="16241F"/>
                </a:solidFill>
                <a:latin typeface="Calibri" pitchFamily="34" charset="0"/>
                <a:cs typeface="Calibri" pitchFamily="34" charset="-120"/>
              </a:rPr>
              <a:t>, Г. В. Сазыкин </a:t>
            </a:r>
            <a:r>
              <a:rPr lang="ru-RU" sz="2000">
                <a:solidFill>
                  <a:srgbClr val="16241F"/>
                </a:solidFill>
                <a:latin typeface="Calibri" pitchFamily="34" charset="0"/>
                <a:cs typeface="Calibri" pitchFamily="34" charset="-120"/>
              </a:rPr>
              <a:t>и др.)</a:t>
            </a:r>
            <a:endParaRPr lang="ru-RU" sz="2000" dirty="0">
              <a:solidFill>
                <a:srgbClr val="16241F"/>
              </a:solidFill>
              <a:latin typeface="Calibri" pitchFamily="34" charset="0"/>
              <a:cs typeface="Calibri" pitchFamily="34" charset="-120"/>
            </a:endParaRPr>
          </a:p>
          <a:p>
            <a:pPr marL="342900" indent="-342900">
              <a:buSzPct val="100000"/>
              <a:buChar char="•"/>
            </a:pPr>
            <a:endParaRPr lang="ru-RU" sz="2000" dirty="0">
              <a:solidFill>
                <a:srgbClr val="16241F"/>
              </a:solidFill>
              <a:latin typeface="Calibri" pitchFamily="34" charset="0"/>
              <a:cs typeface="Calibr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217920" y="1463040"/>
            <a:ext cx="5394960" cy="43891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7" name="Text 5"/>
          <p:cNvSpPr txBox="1"/>
          <p:nvPr/>
        </p:nvSpPr>
        <p:spPr>
          <a:xfrm>
            <a:off x="6492240" y="164592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Педагогические подходы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6492240" y="2103120"/>
            <a:ext cx="4846320" cy="361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Личностно-ориентированный подход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Теория мотивации достижения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Идеи инклюзивного образования — равный доступ для всех категорий обучающихся</a:t>
            </a:r>
            <a:endParaRPr lang="en-US" sz="20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3267077-BCB1-E37C-E740-85E63440E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0380" y="91440"/>
            <a:ext cx="1461141" cy="10953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93836C-55B2-92E9-F7B7-51D11AE0B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F3D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Партнёры проекта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5394960" cy="246888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4" name="Text 2"/>
          <p:cNvSpPr txBox="1"/>
          <p:nvPr/>
        </p:nvSpPr>
        <p:spPr>
          <a:xfrm>
            <a:off x="822960" y="14630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Федерации и организации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20240"/>
            <a:ext cx="48463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Общероссийская федерация фиджитал-спорта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Региональная федерация фиджитал-спорта Санкт-Петербурга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Федерация спортивного ориентирования Санкт-Петербурга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АНО ОПОРА СО «Импульс»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217920" y="1280160"/>
            <a:ext cx="5394960" cy="246888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7" name="Text 5"/>
          <p:cNvSpPr txBox="1"/>
          <p:nvPr/>
        </p:nvSpPr>
        <p:spPr>
          <a:xfrm>
            <a:off x="6492240" y="14630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Вузы-партнёры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492240" y="1920240"/>
            <a:ext cx="48463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СПбПУ Петра Великого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НГУ им. П. Ф. Лесгафта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РГПУ им. А. И. Герцена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Северо-Западный институт управления РАНХиГС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3977640"/>
            <a:ext cx="11064240" cy="246888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10" name="Text 8"/>
          <p:cNvSpPr txBox="1"/>
          <p:nvPr/>
        </p:nvSpPr>
        <p:spPr>
          <a:xfrm>
            <a:off x="822960" y="41148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7A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Школы-партнёры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4572000"/>
            <a:ext cx="10515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ГБОУ школы № 455 и № 456 (Колпинский район); школа-интернат № 31 (Невский район); Президентский физико-математический лицей № 239; СОШ № 303 им. Фридриха Шиллера (Фрунзенский район); СОШ № 364 (Фрунзенский район); лицей № 150 (Калининский район); гимназия № 622 (Выборгский район); школа-интернат № 9 (Калининский район); школа № 522 (Адмиралтейский район); школа № 17 (Невский район)</a:t>
            </a:r>
            <a:endParaRPr lang="en-US" sz="15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4156305-D558-BA69-5FBD-5FFE753B7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0380" y="91440"/>
            <a:ext cx="1461141" cy="109532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E21A405-C5C8-456A-9162-4CA0DEB31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0E7F788-7985-19C9-6301-865BC4941B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0380" y="91440"/>
            <a:ext cx="1461141" cy="1095321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Практическая значимость проекта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3566160" cy="393192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4" name="Text 2"/>
          <p:cNvSpPr txBox="1"/>
          <p:nvPr/>
        </p:nvSpPr>
        <p:spPr>
          <a:xfrm>
            <a:off x="822960" y="1554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Руководителям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822960" y="2011680"/>
            <a:ext cx="301752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Целостная модель внедрения инновации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Типовые положения, регламенты сетевого взаимодействия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 мониторинга: критерии, показатели, инструментарий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Интеграция в ШСК, «IT-куб», «Кванториумы», лагеря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297680" y="1371600"/>
            <a:ext cx="3566160" cy="393192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7" name="Text 5"/>
          <p:cNvSpPr txBox="1"/>
          <p:nvPr/>
        </p:nvSpPr>
        <p:spPr>
          <a:xfrm>
            <a:off x="4572000" y="1554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Обучающимся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4572000" y="2011680"/>
            <a:ext cx="301752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Решение проблемы гиподинамии через привлекательный формат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Развитие стратегического мышления, пространственной ориентации, командной работы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Профориентация: знакомство с инновационными направлениями спортивной индустрии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046720" y="1371600"/>
            <a:ext cx="3566160" cy="393192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10" name="Text 8"/>
          <p:cNvSpPr txBox="1"/>
          <p:nvPr/>
        </p:nvSpPr>
        <p:spPr>
          <a:xfrm>
            <a:off x="8321040" y="15544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Педагогам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8321040" y="2011680"/>
            <a:ext cx="301752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Готовый учебно-методический комплекс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 методической поддержки и повышения квалификации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EC2CE75-FB85-EDEA-8531-D1D2D9A48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A210607-64FA-22EE-D81D-95803FA20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0380" y="91440"/>
            <a:ext cx="1461141" cy="1095321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Опыт ГБНОУ «Балтийский берег»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6B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Региональный ресурсный центр развития дополнительного образования физкультурно-спортивной направленности ФГБУ ДОК «Прогресс»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6035040" cy="466344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5" name="Text 3"/>
          <p:cNvSpPr txBox="1"/>
          <p:nvPr/>
        </p:nvSpPr>
        <p:spPr>
          <a:xfrm>
            <a:off x="822960" y="1920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Реализованные проекты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822960" y="2377440"/>
            <a:ext cx="548640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Экспериментальная площадка ФГАУ ФИРО по организации отдыха и оздоровления детей (2017)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Международная программа АСИ «Классная страна» (2023–2025)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Всероссийские дистанционные игры «Точный Азимут» (2020–2021)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Всероссийский фестиваль по ориентированию для обучающихся с ОВЗ (2023)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Региональное первенство «Мой город — Санкт-Петербург»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«Спортивное ориентирование в школу» (2019–2026)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Повышение квалификации педагогов (2021–2026)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766560" y="1737360"/>
            <a:ext cx="4846320" cy="466344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>
            <a:solidFill>
              <a:srgbClr val="CFEBDD"/>
            </a:solidFill>
            <a:prstDash val="solid"/>
          </a:ln>
        </p:spPr>
        <p:txBody>
          <a:bodyPr/>
          <a:lstStyle/>
          <a:p>
            <a:endParaRPr lang="ru-KG"/>
          </a:p>
        </p:txBody>
      </p:sp>
      <p:sp>
        <p:nvSpPr>
          <p:cNvPr id="8" name="Text 6"/>
          <p:cNvSpPr txBox="1"/>
          <p:nvPr/>
        </p:nvSpPr>
        <p:spPr>
          <a:xfrm>
            <a:off x="7040880" y="192024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Опыт в фиджитал-ориентировании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7040880" y="2377440"/>
            <a:ext cx="429768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Разработана программа «Фиджитал-ориентирование»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Пилоты с участием более 1000 школьников (2025–2026)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Районные соревнования Колпинского района (декабрь 2025)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Мероприятия для детей с нарушением слуха (апрель 2026)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Мероприятия в детских оздоровительных лагерях (июнь–август 2026)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3D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99F8109-7667-62E6-EA67-C254ED263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659F67A-4E7A-8526-96D1-74154EC4D4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0380" y="91440"/>
            <a:ext cx="1461141" cy="1095321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20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Итоговые показатели проекта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606040" cy="2194560"/>
          </a:xfrm>
          <a:prstGeom prst="roundRect">
            <a:avLst>
              <a:gd name="adj" fmla="val 5000"/>
            </a:avLst>
          </a:prstGeom>
          <a:solidFill>
            <a:srgbClr val="0070C0"/>
          </a:solidFill>
          <a:ln w="12700">
            <a:solidFill>
              <a:srgbClr val="1F7A5C"/>
            </a:solidFill>
            <a:prstDash val="solid"/>
          </a:ln>
        </p:spPr>
        <p:txBody>
          <a:bodyPr/>
          <a:lstStyle/>
          <a:p>
            <a:endParaRPr lang="ru-KG">
              <a:solidFill>
                <a:srgbClr val="002060"/>
              </a:solidFill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731520" y="160020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≥ 10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56032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образовательных организаций — площадок апробации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337560" y="1463040"/>
            <a:ext cx="2606040" cy="2194560"/>
          </a:xfrm>
          <a:prstGeom prst="roundRect">
            <a:avLst>
              <a:gd name="adj" fmla="val 5000"/>
            </a:avLst>
          </a:prstGeom>
          <a:solidFill>
            <a:srgbClr val="0070C0"/>
          </a:solidFill>
          <a:ln w="12700">
            <a:solidFill>
              <a:srgbClr val="1F7A5C"/>
            </a:solidFill>
            <a:prstDash val="solid"/>
          </a:ln>
        </p:spPr>
        <p:txBody>
          <a:bodyPr/>
          <a:lstStyle/>
          <a:p>
            <a:endParaRPr lang="ru-KG">
              <a:solidFill>
                <a:srgbClr val="002060"/>
              </a:solidFill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3520440" y="160020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≥ 1500</a:t>
            </a:r>
            <a:endParaRPr lang="en-US" sz="4400" dirty="0"/>
          </a:p>
        </p:txBody>
      </p:sp>
      <p:sp>
        <p:nvSpPr>
          <p:cNvPr id="8" name="Text 6"/>
          <p:cNvSpPr txBox="1"/>
          <p:nvPr/>
        </p:nvSpPr>
        <p:spPr>
          <a:xfrm>
            <a:off x="3520440" y="256032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обучающихся, вовлечённых в мероприятия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126480" y="1463040"/>
            <a:ext cx="2606040" cy="2194560"/>
          </a:xfrm>
          <a:prstGeom prst="roundRect">
            <a:avLst>
              <a:gd name="adj" fmla="val 5000"/>
            </a:avLst>
          </a:prstGeom>
          <a:solidFill>
            <a:srgbClr val="0070C0"/>
          </a:solidFill>
          <a:ln w="12700">
            <a:solidFill>
              <a:srgbClr val="1F7A5C"/>
            </a:solidFill>
            <a:prstDash val="solid"/>
          </a:ln>
        </p:spPr>
        <p:txBody>
          <a:bodyPr/>
          <a:lstStyle/>
          <a:p>
            <a:endParaRPr lang="ru-KG">
              <a:solidFill>
                <a:srgbClr val="002060"/>
              </a:solidFill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6309360" y="160020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≥ 50</a:t>
            </a:r>
            <a:endParaRPr lang="en-US" sz="4400" dirty="0"/>
          </a:p>
        </p:txBody>
      </p:sp>
      <p:sp>
        <p:nvSpPr>
          <p:cNvPr id="11" name="Text 9"/>
          <p:cNvSpPr txBox="1"/>
          <p:nvPr/>
        </p:nvSpPr>
        <p:spPr>
          <a:xfrm>
            <a:off x="6309360" y="256032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педагогов прошли повышение квалификации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915400" y="1463040"/>
            <a:ext cx="2606040" cy="2194560"/>
          </a:xfrm>
          <a:prstGeom prst="roundRect">
            <a:avLst>
              <a:gd name="adj" fmla="val 5000"/>
            </a:avLst>
          </a:prstGeom>
          <a:solidFill>
            <a:srgbClr val="0070C0"/>
          </a:solidFill>
          <a:ln w="12700">
            <a:solidFill>
              <a:srgbClr val="1F7A5C"/>
            </a:solidFill>
            <a:prstDash val="solid"/>
          </a:ln>
        </p:spPr>
        <p:txBody>
          <a:bodyPr/>
          <a:lstStyle/>
          <a:p>
            <a:endParaRPr lang="ru-KG">
              <a:solidFill>
                <a:srgbClr val="002060"/>
              </a:solidFill>
            </a:endParaRPr>
          </a:p>
        </p:txBody>
      </p:sp>
      <p:sp>
        <p:nvSpPr>
          <p:cNvPr id="13" name="Text 11"/>
          <p:cNvSpPr txBox="1"/>
          <p:nvPr/>
        </p:nvSpPr>
        <p:spPr>
          <a:xfrm>
            <a:off x="9098280" y="160020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≥ 15</a:t>
            </a:r>
            <a:endParaRPr lang="en-US" sz="4400" dirty="0"/>
          </a:p>
        </p:txBody>
      </p:sp>
      <p:sp>
        <p:nvSpPr>
          <p:cNvPr id="14" name="Text 12"/>
          <p:cNvSpPr txBox="1"/>
          <p:nvPr/>
        </p:nvSpPr>
        <p:spPr>
          <a:xfrm>
            <a:off x="9098280" y="256032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проведённых массовых мероприятий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4023360"/>
            <a:ext cx="11064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Период реализации: </a:t>
            </a:r>
            <a:r>
              <a:rPr lang="en-US" sz="17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2027–2029 гг.</a:t>
            </a:r>
            <a:endParaRPr lang="en-US" sz="1700" dirty="0">
              <a:solidFill>
                <a:srgbClr val="002060"/>
              </a:solidFill>
            </a:endParaRPr>
          </a:p>
          <a:p>
            <a:pPr marL="0" indent="0"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Уровни соревнований: </a:t>
            </a:r>
            <a:r>
              <a:rPr lang="en-US" sz="17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школьный, районный, городской</a:t>
            </a:r>
            <a:endParaRPr lang="en-US" sz="1700" dirty="0">
              <a:solidFill>
                <a:srgbClr val="002060"/>
              </a:solidFill>
            </a:endParaRPr>
          </a:p>
          <a:p>
            <a:pPr marL="0" indent="0"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Диссеминация: </a:t>
            </a:r>
            <a:r>
              <a:rPr lang="en-US" sz="17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публикации, конференции, стажировочные площадки, открытый банк материалов</a:t>
            </a:r>
            <a:endParaRPr lang="en-US" sz="1700" dirty="0">
              <a:solidFill>
                <a:srgbClr val="002060"/>
              </a:solidFill>
            </a:endParaRPr>
          </a:p>
          <a:p>
            <a:pPr marL="0" indent="0"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Масштабирование: </a:t>
            </a:r>
            <a:r>
              <a:rPr lang="en-US" sz="1700" dirty="0">
                <a:solidFill>
                  <a:srgbClr val="002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региональный и всероссийский уровни</a:t>
            </a:r>
            <a:endParaRPr lang="en-US" sz="17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830</Words>
  <Application>Microsoft Office PowerPoint</Application>
  <PresentationFormat>Широкоэкранный</PresentationFormat>
  <Paragraphs>132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Aptos</vt:lpstr>
      <vt:lpstr>Arial</vt:lpstr>
      <vt:lpstr>Calibri</vt:lpstr>
      <vt:lpstr>Cambria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Фиджитал-ориентирование в образовании Санкт-Петербурга</dc:title>
  <dc:subject>PptxGenJS Presentation</dc:subject>
  <dc:creator>PptxGenJS</dc:creator>
  <cp:lastModifiedBy>User</cp:lastModifiedBy>
  <cp:revision>4</cp:revision>
  <dcterms:created xsi:type="dcterms:W3CDTF">2026-09-29T11:24:54Z</dcterms:created>
  <dcterms:modified xsi:type="dcterms:W3CDTF">2026-09-29T12:56:56Z</dcterms:modified>
</cp:coreProperties>
</file>